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0" r:id="rId5"/>
    <p:sldId id="265" r:id="rId6"/>
    <p:sldId id="258" r:id="rId7"/>
    <p:sldId id="259" r:id="rId8"/>
    <p:sldId id="261" r:id="rId9"/>
    <p:sldId id="262" r:id="rId10"/>
    <p:sldId id="280" r:id="rId11"/>
    <p:sldId id="266" r:id="rId12"/>
    <p:sldId id="267" r:id="rId13"/>
    <p:sldId id="268" r:id="rId14"/>
    <p:sldId id="269" r:id="rId15"/>
    <p:sldId id="281" r:id="rId16"/>
    <p:sldId id="270" r:id="rId17"/>
    <p:sldId id="272" r:id="rId18"/>
    <p:sldId id="273" r:id="rId19"/>
    <p:sldId id="274" r:id="rId20"/>
    <p:sldId id="275" r:id="rId21"/>
    <p:sldId id="276" r:id="rId22"/>
    <p:sldId id="278" r:id="rId23"/>
    <p:sldId id="277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34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40" d="100"/>
          <a:sy n="40" d="100"/>
        </p:scale>
        <p:origin x="2340" y="12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C3AB-43AD-4D59-9559-C7B39135FEFA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634CC16-3B29-4EB6-A911-7DC5F90BEF1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2" y="1047540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2" y="2232487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C3AB-43AD-4D59-9559-C7B39135FEFA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CC16-3B29-4EB6-A911-7DC5F90BE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1168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C3AB-43AD-4D59-9559-C7B39135FEFA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CC16-3B29-4EB6-A911-7DC5F90BE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C3AB-43AD-4D59-9559-C7B39135FEFA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CC16-3B29-4EB6-A911-7DC5F90BEF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C3AB-43AD-4D59-9559-C7B39135FEFA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7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F634CC16-3B29-4EB6-A911-7DC5F90BEF1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C3AB-43AD-4D59-9559-C7B39135FEFA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CC16-3B29-4EB6-A911-7DC5F90BEF1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C3AB-43AD-4D59-9559-C7B39135FEFA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CC16-3B29-4EB6-A911-7DC5F90BEF1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C3AB-43AD-4D59-9559-C7B39135FEFA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CC16-3B29-4EB6-A911-7DC5F90BE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C3AB-43AD-4D59-9559-C7B39135FEFA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CC16-3B29-4EB6-A911-7DC5F90BE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C3AB-43AD-4D59-9559-C7B39135FEFA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CC16-3B29-4EB6-A911-7DC5F90BEF1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C3AB-43AD-4D59-9559-C7B39135FEFA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F634CC16-3B29-4EB6-A911-7DC5F90BEF1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9" y="3487856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FEC3AB-43AD-4D59-9559-C7B39135FEFA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634CC16-3B29-4EB6-A911-7DC5F90BEF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Drawing &amp; Design Process in Illustrator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Creating Vector Graphics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the Body of the Camera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467600" cy="3429000"/>
          </a:xfrm>
        </p:spPr>
        <p:txBody>
          <a:bodyPr/>
          <a:lstStyle/>
          <a:p>
            <a:r>
              <a:rPr lang="en-US" dirty="0" smtClean="0"/>
              <a:t>Begin with selecting the Rounded Rectangle tool from the Toolbar</a:t>
            </a:r>
          </a:p>
          <a:p>
            <a:pPr lvl="1"/>
            <a:r>
              <a:rPr lang="en-US" dirty="0" smtClean="0"/>
              <a:t>Remember – The Shapes are all collected as a group of tools, you may have to hold and select the Rounded Rectangle tool.</a:t>
            </a:r>
          </a:p>
          <a:p>
            <a:r>
              <a:rPr lang="en-US" dirty="0" smtClean="0"/>
              <a:t>Use either the Toolbar or the Property Bar along the top to select your Fill Color For the Camera (I used Yellow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81150"/>
            <a:ext cx="5381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79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Tweak your 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657600" cy="3429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Open Transform panel by going to Window-&gt;Transform</a:t>
            </a:r>
            <a:endParaRPr lang="en-US" dirty="0" smtClean="0"/>
          </a:p>
          <a:p>
            <a:pPr lvl="1"/>
            <a:r>
              <a:rPr lang="en-US" dirty="0" smtClean="0"/>
              <a:t>Set the W: (width) to 4.66</a:t>
            </a:r>
          </a:p>
          <a:p>
            <a:pPr lvl="1"/>
            <a:r>
              <a:rPr lang="en-US" dirty="0" smtClean="0"/>
              <a:t>Set the H: (height) to 2.45</a:t>
            </a:r>
          </a:p>
          <a:p>
            <a:pPr lvl="1"/>
            <a:r>
              <a:rPr lang="en-US" dirty="0" smtClean="0"/>
              <a:t>Set the Corner radius to 0.4 (change one and all will update)</a:t>
            </a:r>
            <a:endParaRPr lang="en-US" dirty="0" smtClean="0"/>
          </a:p>
          <a:p>
            <a:pPr lvl="1"/>
            <a:r>
              <a:rPr lang="en-US" dirty="0" smtClean="0"/>
              <a:t>When the shape is drawn, Illustrator automatically keeps it selected for </a:t>
            </a:r>
            <a:r>
              <a:rPr lang="en-US" dirty="0" smtClean="0"/>
              <a:t>you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05979"/>
            <a:ext cx="3276600" cy="467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5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what we have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492" t="37018" r="46819" b="34584"/>
          <a:stretch/>
        </p:blipFill>
        <p:spPr>
          <a:xfrm>
            <a:off x="2286000" y="1428750"/>
            <a:ext cx="4267200" cy="26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2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Parts of the Camera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4038600" cy="3429000"/>
          </a:xfrm>
        </p:spPr>
        <p:txBody>
          <a:bodyPr/>
          <a:lstStyle/>
          <a:p>
            <a:r>
              <a:rPr lang="en-US" dirty="0" smtClean="0"/>
              <a:t>Using the Rounded Rectangle Tool again, go ahead and add the smaller flash area on top of the camera</a:t>
            </a:r>
          </a:p>
          <a:p>
            <a:r>
              <a:rPr lang="en-US" dirty="0" smtClean="0"/>
              <a:t>Don’t worry the stroke is cutting into the lower rectangle, we have a tool to fix that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81150"/>
            <a:ext cx="35972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99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Parts of the Camera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4800600" cy="3429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Shape Builder Tool:</a:t>
            </a:r>
            <a:r>
              <a:rPr lang="en-US" dirty="0" smtClean="0"/>
              <a:t> A tool that allows us to combine shapes together by merging them.</a:t>
            </a:r>
          </a:p>
          <a:p>
            <a:pPr lvl="1"/>
            <a:r>
              <a:rPr lang="en-US" dirty="0" smtClean="0"/>
              <a:t>Select </a:t>
            </a:r>
            <a:r>
              <a:rPr lang="en-US" dirty="0" smtClean="0"/>
              <a:t>both of shapes using the Selection </a:t>
            </a:r>
            <a:r>
              <a:rPr lang="en-US" dirty="0" smtClean="0"/>
              <a:t>Tool</a:t>
            </a:r>
            <a:endParaRPr lang="en-US" dirty="0" smtClean="0"/>
          </a:p>
          <a:p>
            <a:pPr lvl="1"/>
            <a:r>
              <a:rPr lang="en-US" dirty="0" smtClean="0"/>
              <a:t>Switch to the Shape Builder Tool</a:t>
            </a:r>
          </a:p>
          <a:p>
            <a:pPr lvl="1"/>
            <a:r>
              <a:rPr lang="en-US" dirty="0" smtClean="0"/>
              <a:t>When you hover over either shape you should see a mesh appear.  </a:t>
            </a:r>
            <a:endParaRPr lang="en-US" dirty="0" smtClean="0"/>
          </a:p>
          <a:p>
            <a:pPr lvl="1"/>
            <a:r>
              <a:rPr lang="en-US" dirty="0"/>
              <a:t>Click and hold in the body of the camera, then drag the cursor through the other shapes, making a line and causing the mesh to cover all the shapes.</a:t>
            </a:r>
          </a:p>
          <a:p>
            <a:pPr lvl="1"/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08" r="1031" b="46268"/>
          <a:stretch/>
        </p:blipFill>
        <p:spPr bwMode="auto">
          <a:xfrm>
            <a:off x="6763459" y="2876550"/>
            <a:ext cx="60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4778573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Shape Builder Tool Game: https://helpx.adobe.com/illustrator/how-to/shape-builder-easy.html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1586" t="39452" r="49369" b="37830"/>
          <a:stretch/>
        </p:blipFill>
        <p:spPr>
          <a:xfrm>
            <a:off x="6248400" y="1743276"/>
            <a:ext cx="1639718" cy="9980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1429" t="37048" r="57309" b="40095"/>
          <a:stretch/>
        </p:blipFill>
        <p:spPr>
          <a:xfrm>
            <a:off x="6248400" y="3562350"/>
            <a:ext cx="1447800" cy="9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5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Parts of the Camera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200400" cy="34290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So… to </a:t>
            </a:r>
            <a:r>
              <a:rPr lang="en-US" dirty="0" smtClean="0"/>
              <a:t>merge. </a:t>
            </a:r>
            <a:r>
              <a:rPr lang="en-US" dirty="0" smtClean="0"/>
              <a:t>click </a:t>
            </a:r>
            <a:r>
              <a:rPr lang="en-US" dirty="0" smtClean="0"/>
              <a:t>and hold on one shape and drag into the other </a:t>
            </a:r>
            <a:r>
              <a:rPr lang="en-US" dirty="0" smtClean="0"/>
              <a:t>shapes </a:t>
            </a:r>
            <a:r>
              <a:rPr lang="en-US" dirty="0" smtClean="0"/>
              <a:t>to merge </a:t>
            </a:r>
            <a:r>
              <a:rPr lang="en-US" dirty="0" smtClean="0"/>
              <a:t>them </a:t>
            </a:r>
            <a:r>
              <a:rPr lang="en-US" dirty="0" smtClean="0"/>
              <a:t>together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778573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Shape Builder Tool Game: https://helpx.adobe.com/illustrator/how-to/shape-builder-easy.html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1905" t="37048" r="56666" b="40095"/>
          <a:stretch/>
        </p:blipFill>
        <p:spPr>
          <a:xfrm>
            <a:off x="4770520" y="895350"/>
            <a:ext cx="24003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1586" t="38641" r="49369" b="37829"/>
          <a:stretch/>
        </p:blipFill>
        <p:spPr>
          <a:xfrm>
            <a:off x="4866774" y="3096157"/>
            <a:ext cx="2296025" cy="1447494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5562600" y="2495550"/>
            <a:ext cx="718886" cy="6893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8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Builder Alternate Selection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4038600" cy="3429000"/>
          </a:xfrm>
        </p:spPr>
        <p:txBody>
          <a:bodyPr/>
          <a:lstStyle/>
          <a:p>
            <a:r>
              <a:rPr lang="en-US" dirty="0" smtClean="0"/>
              <a:t>Use the Selection tool, and make sure both rectangles are selected</a:t>
            </a:r>
          </a:p>
          <a:p>
            <a:pPr lvl="1"/>
            <a:r>
              <a:rPr lang="en-US" dirty="0" smtClean="0"/>
              <a:t>Can either marquee select (Click + Drag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OR </a:t>
            </a:r>
            <a:r>
              <a:rPr lang="en-US" dirty="0" smtClean="0"/>
              <a:t>Shift + Click each one</a:t>
            </a:r>
          </a:p>
        </p:txBody>
      </p:sp>
    </p:spTree>
    <p:extLst>
      <p:ext uri="{BB962C8B-B14F-4D97-AF65-F5344CB8AC3E}">
        <p14:creationId xmlns:p14="http://schemas.microsoft.com/office/powerpoint/2010/main" val="433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Parts of the Camera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47750"/>
            <a:ext cx="7467600" cy="990600"/>
          </a:xfrm>
        </p:spPr>
        <p:txBody>
          <a:bodyPr/>
          <a:lstStyle/>
          <a:p>
            <a:r>
              <a:rPr lang="en-US" dirty="0" smtClean="0"/>
              <a:t>Once done, the final camera body should look like the follow: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65375"/>
            <a:ext cx="3689350" cy="27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65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the Camera Lens: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962400" cy="3429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Deselect the camera</a:t>
            </a:r>
          </a:p>
          <a:p>
            <a:r>
              <a:rPr lang="en-US" dirty="0" smtClean="0"/>
              <a:t>Choose the Ellipse Tool</a:t>
            </a:r>
          </a:p>
          <a:p>
            <a:r>
              <a:rPr lang="en-US" dirty="0" smtClean="0"/>
              <a:t>Set the fill color to black and stroke color to </a:t>
            </a:r>
            <a:r>
              <a:rPr lang="en-US" dirty="0" smtClean="0"/>
              <a:t>white</a:t>
            </a:r>
          </a:p>
          <a:p>
            <a:r>
              <a:rPr lang="en-US" dirty="0" smtClean="0"/>
              <a:t>Increase your stroke a bit – I used 5</a:t>
            </a:r>
            <a:endParaRPr lang="en-US" dirty="0" smtClean="0"/>
          </a:p>
          <a:p>
            <a:r>
              <a:rPr lang="en-US" dirty="0" smtClean="0"/>
              <a:t>Draw a Circle</a:t>
            </a:r>
          </a:p>
          <a:p>
            <a:pPr lvl="1"/>
            <a:r>
              <a:rPr lang="en-US" dirty="0" smtClean="0"/>
              <a:t>Using the </a:t>
            </a:r>
            <a:r>
              <a:rPr lang="en-US" b="1" dirty="0" smtClean="0"/>
              <a:t>Shift</a:t>
            </a:r>
            <a:r>
              <a:rPr lang="en-US" dirty="0" smtClean="0"/>
              <a:t> key while dragging will make a perfect circle</a:t>
            </a:r>
          </a:p>
          <a:p>
            <a:pPr lvl="1"/>
            <a:r>
              <a:rPr lang="en-US" dirty="0" smtClean="0"/>
              <a:t>Using the </a:t>
            </a:r>
            <a:r>
              <a:rPr lang="en-US" b="1" dirty="0" smtClean="0"/>
              <a:t>Alt </a:t>
            </a:r>
            <a:r>
              <a:rPr lang="en-US" dirty="0" smtClean="0"/>
              <a:t>key when first clicking will draw the circle from the center </a:t>
            </a:r>
            <a:r>
              <a:rPr lang="en-US" dirty="0" smtClean="0"/>
              <a:t>point – remember to keep shift pressed too.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495425"/>
            <a:ext cx="35623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9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the Camera Lens: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962400" cy="3429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Go Ahead and Add a circle:</a:t>
            </a:r>
          </a:p>
          <a:p>
            <a:pPr lvl="1"/>
            <a:r>
              <a:rPr lang="en-US" dirty="0" smtClean="0"/>
              <a:t>Remember to deselect the previous </a:t>
            </a:r>
            <a:r>
              <a:rPr lang="en-US" dirty="0" smtClean="0"/>
              <a:t>circle</a:t>
            </a:r>
          </a:p>
          <a:p>
            <a:pPr lvl="1"/>
            <a:r>
              <a:rPr lang="en-US" dirty="0" smtClean="0"/>
              <a:t>Swap the stroke and fill colors</a:t>
            </a:r>
            <a:endParaRPr lang="en-US" dirty="0" smtClean="0"/>
          </a:p>
          <a:p>
            <a:pPr lvl="1"/>
            <a:r>
              <a:rPr lang="en-US" dirty="0" smtClean="0"/>
              <a:t>Add another circle inside the camera lens:</a:t>
            </a:r>
          </a:p>
          <a:p>
            <a:pPr lvl="2"/>
            <a:r>
              <a:rPr lang="en-US" dirty="0" smtClean="0"/>
              <a:t>Use the Ellipse Tool</a:t>
            </a:r>
          </a:p>
          <a:p>
            <a:pPr lvl="2"/>
            <a:r>
              <a:rPr lang="en-US" dirty="0" smtClean="0"/>
              <a:t>Use a </a:t>
            </a:r>
            <a:r>
              <a:rPr lang="en-US" dirty="0" smtClean="0"/>
              <a:t>white fill, no stroke</a:t>
            </a:r>
            <a:endParaRPr lang="en-US" dirty="0" smtClean="0"/>
          </a:p>
          <a:p>
            <a:pPr lvl="2"/>
            <a:r>
              <a:rPr lang="en-US" dirty="0" smtClean="0"/>
              <a:t>Draw the circle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038350"/>
            <a:ext cx="704850" cy="1000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387" y="3365896"/>
            <a:ext cx="18192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9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Looking at the world as vector graphics</a:t>
            </a:r>
          </a:p>
          <a:p>
            <a:r>
              <a:rPr lang="en-US" dirty="0" smtClean="0"/>
              <a:t>Breaking down an object/idea into vector</a:t>
            </a:r>
          </a:p>
          <a:p>
            <a:r>
              <a:rPr lang="en-US" dirty="0" smtClean="0"/>
              <a:t>Notes on Vector Graphics</a:t>
            </a:r>
          </a:p>
          <a:p>
            <a:r>
              <a:rPr lang="en-US" dirty="0" smtClean="0"/>
              <a:t>Basic Camera Tutorial – Starting out in Illustrator</a:t>
            </a:r>
          </a:p>
          <a:p>
            <a:pPr lvl="1"/>
            <a:r>
              <a:rPr lang="en-US" dirty="0" smtClean="0"/>
              <a:t>Create the Document</a:t>
            </a:r>
          </a:p>
          <a:p>
            <a:pPr lvl="1"/>
            <a:r>
              <a:rPr lang="en-US" dirty="0" smtClean="0"/>
              <a:t>Create the Body of the Camera</a:t>
            </a:r>
          </a:p>
          <a:p>
            <a:pPr lvl="1"/>
            <a:r>
              <a:rPr lang="en-US" dirty="0" smtClean="0"/>
              <a:t>Additional Parts of the Camera</a:t>
            </a:r>
          </a:p>
          <a:p>
            <a:pPr lvl="2"/>
            <a:r>
              <a:rPr lang="en-US" dirty="0" smtClean="0"/>
              <a:t>Adding the Camera Lens</a:t>
            </a:r>
          </a:p>
          <a:p>
            <a:pPr lvl="2"/>
            <a:r>
              <a:rPr lang="en-US" dirty="0" smtClean="0"/>
              <a:t>Adding the Viewport</a:t>
            </a:r>
          </a:p>
          <a:p>
            <a:pPr lvl="1"/>
            <a:r>
              <a:rPr lang="en-US" dirty="0" smtClean="0"/>
              <a:t>Rotate the Camera</a:t>
            </a:r>
          </a:p>
          <a:p>
            <a:pPr lvl="1"/>
            <a:r>
              <a:rPr lang="en-US" dirty="0" smtClean="0"/>
              <a:t>Add a Background</a:t>
            </a:r>
          </a:p>
          <a:p>
            <a:r>
              <a:rPr lang="en-US" dirty="0" smtClean="0"/>
              <a:t>Additional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8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the viewport: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9000" y="1085850"/>
            <a:ext cx="5181600" cy="3429000"/>
          </a:xfrm>
        </p:spPr>
        <p:txBody>
          <a:bodyPr/>
          <a:lstStyle/>
          <a:p>
            <a:r>
              <a:rPr lang="en-US" dirty="0" smtClean="0"/>
              <a:t>Deselect the camera lens shapes</a:t>
            </a:r>
          </a:p>
          <a:p>
            <a:r>
              <a:rPr lang="en-US" dirty="0" smtClean="0"/>
              <a:t>Choose the </a:t>
            </a:r>
            <a:r>
              <a:rPr lang="en-US" b="1" dirty="0" smtClean="0"/>
              <a:t>Rounded Rectangle Tool</a:t>
            </a:r>
            <a:endParaRPr lang="en-US" dirty="0" smtClean="0"/>
          </a:p>
          <a:p>
            <a:r>
              <a:rPr lang="en-US" dirty="0" smtClean="0"/>
              <a:t>Change the colors to a Black Fill and White Stroke</a:t>
            </a:r>
          </a:p>
          <a:p>
            <a:r>
              <a:rPr lang="en-US" dirty="0" smtClean="0"/>
              <a:t>Draw the viewport in the upper left side of the camera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57350"/>
            <a:ext cx="238125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6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Rotate the Camera on an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4495800" cy="3429000"/>
          </a:xfrm>
        </p:spPr>
        <p:txBody>
          <a:bodyPr/>
          <a:lstStyle/>
          <a:p>
            <a:r>
              <a:rPr lang="en-US" dirty="0" smtClean="0"/>
              <a:t>Make a marquee selection using the </a:t>
            </a:r>
            <a:r>
              <a:rPr lang="en-US" b="1" dirty="0" smtClean="0"/>
              <a:t>Selection Tool</a:t>
            </a:r>
            <a:r>
              <a:rPr lang="en-US" dirty="0" smtClean="0"/>
              <a:t> around the camera</a:t>
            </a:r>
          </a:p>
          <a:p>
            <a:r>
              <a:rPr lang="en-US" dirty="0" smtClean="0"/>
              <a:t>Hover your mouse cursor on one of the corners of the </a:t>
            </a:r>
            <a:r>
              <a:rPr lang="en-US" b="1" dirty="0" smtClean="0"/>
              <a:t>bounding box</a:t>
            </a:r>
            <a:r>
              <a:rPr lang="en-US" dirty="0" smtClean="0"/>
              <a:t> till a curved arrow appears.</a:t>
            </a:r>
          </a:p>
          <a:p>
            <a:r>
              <a:rPr lang="en-US" dirty="0" smtClean="0"/>
              <a:t>Click and hold to rotate the camera onto an angle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063229"/>
            <a:ext cx="2837616" cy="19371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952" t="32476" r="66667" b="43143"/>
          <a:stretch/>
        </p:blipFill>
        <p:spPr>
          <a:xfrm>
            <a:off x="5679608" y="2919412"/>
            <a:ext cx="2756000" cy="187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9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the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57600" y="1085850"/>
            <a:ext cx="5029200" cy="3429000"/>
          </a:xfrm>
        </p:spPr>
        <p:txBody>
          <a:bodyPr/>
          <a:lstStyle/>
          <a:p>
            <a:r>
              <a:rPr lang="en-US" dirty="0" smtClean="0"/>
              <a:t>Deselect the Camera and choose the </a:t>
            </a:r>
            <a:r>
              <a:rPr lang="en-US" b="1" dirty="0" smtClean="0"/>
              <a:t>Ellipse Tool</a:t>
            </a:r>
          </a:p>
          <a:p>
            <a:r>
              <a:rPr lang="en-US" dirty="0" smtClean="0"/>
              <a:t>Pick a Stroke and Fill Color</a:t>
            </a:r>
          </a:p>
          <a:p>
            <a:r>
              <a:rPr lang="en-US" dirty="0" smtClean="0"/>
              <a:t>At the bottom of the toolbox is a button to Draw Behind – Select it.</a:t>
            </a:r>
          </a:p>
          <a:p>
            <a:r>
              <a:rPr lang="en-US" dirty="0" smtClean="0"/>
              <a:t>Add the circle to the camera</a:t>
            </a:r>
            <a:endParaRPr lang="en-US" dirty="0"/>
          </a:p>
        </p:txBody>
      </p:sp>
      <p:pic>
        <p:nvPicPr>
          <p:cNvPr id="4" name="Picture 3" descr="C:\Users\John\AppData\Local\Temp\SNAGHTML13cfdfe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28750"/>
            <a:ext cx="3154680" cy="1432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33400" y="1657350"/>
            <a:ext cx="228600" cy="228600"/>
          </a:xfrm>
          <a:prstGeom prst="rect">
            <a:avLst/>
          </a:prstGeom>
          <a:solidFill>
            <a:srgbClr val="FFFF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534" y="2861310"/>
            <a:ext cx="1925612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9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962400" cy="3429000"/>
          </a:xfrm>
        </p:spPr>
        <p:txBody>
          <a:bodyPr/>
          <a:lstStyle/>
          <a:p>
            <a:r>
              <a:rPr lang="en-US" dirty="0" smtClean="0"/>
              <a:t>Continuing to practice enables the designer to begin to add their own flare to projects.</a:t>
            </a:r>
          </a:p>
          <a:p>
            <a:r>
              <a:rPr lang="en-US" dirty="0" smtClean="0"/>
              <a:t>Simple is not always bad – minimalist design is very much back ‘in’ right now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77" y="1123950"/>
            <a:ext cx="3287639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21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Looking at the World as Vector Graphics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Remind Me:</a:t>
            </a:r>
          </a:p>
          <a:p>
            <a:pPr lvl="1"/>
            <a:r>
              <a:rPr lang="en-US" dirty="0" smtClean="0"/>
              <a:t>What is the benefits &amp; uses of  vector graphics?</a:t>
            </a:r>
          </a:p>
          <a:p>
            <a:pPr lvl="1"/>
            <a:r>
              <a:rPr lang="en-US" dirty="0" smtClean="0"/>
              <a:t>Are we going for photo-realism with vector graphics?</a:t>
            </a:r>
          </a:p>
          <a:p>
            <a:r>
              <a:rPr lang="en-US" dirty="0" smtClean="0"/>
              <a:t>Biggest piece of advice: Simple Shapes</a:t>
            </a:r>
          </a:p>
          <a:p>
            <a:pPr lvl="1"/>
            <a:r>
              <a:rPr lang="en-US" dirty="0" smtClean="0"/>
              <a:t>That’s the secret to all art really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86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on Vector Graphics: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200151"/>
            <a:ext cx="2725936" cy="3394472"/>
          </a:xfrm>
        </p:spPr>
      </p:pic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038600" y="1200151"/>
            <a:ext cx="4648200" cy="339447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Ok, seriously, see this peacock?</a:t>
            </a:r>
          </a:p>
          <a:p>
            <a:pPr lvl="1"/>
            <a:r>
              <a:rPr lang="en-US" sz="1800" dirty="0" smtClean="0"/>
              <a:t>Years of practice, an intermediate to advanced knowledge of Illustrator</a:t>
            </a:r>
          </a:p>
          <a:p>
            <a:pPr lvl="1"/>
            <a:r>
              <a:rPr lang="en-US" sz="1800" dirty="0" smtClean="0"/>
              <a:t>HOURS UPON HOURS of work.</a:t>
            </a:r>
          </a:p>
          <a:p>
            <a:r>
              <a:rPr lang="en-US" sz="1800" dirty="0" smtClean="0"/>
              <a:t>Start small, get control of the program and viewing the world with vectors.  </a:t>
            </a:r>
          </a:p>
          <a:p>
            <a:r>
              <a:rPr lang="en-US" sz="1800" dirty="0" smtClean="0"/>
              <a:t>You will work up to this in your careers.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4686300"/>
            <a:ext cx="754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From: http://design.tutsplus.com/tutorials/create-a-vibrant-peacock-in-adobe-illustrator--cms-20503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4343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Breaking Down an Object into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Since the following steps will involve a camera, looking at a camera:</a:t>
            </a:r>
            <a:endParaRPr lang="en-US" dirty="0"/>
          </a:p>
        </p:txBody>
      </p:sp>
      <p:pic>
        <p:nvPicPr>
          <p:cNvPr id="4" name="Content Placeholder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99" b="24394"/>
          <a:stretch/>
        </p:blipFill>
        <p:spPr>
          <a:xfrm>
            <a:off x="2057400" y="1885950"/>
            <a:ext cx="5486400" cy="29594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24200" y="2724150"/>
            <a:ext cx="3048000" cy="1676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19600" y="2190750"/>
            <a:ext cx="1219200" cy="533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91200" y="3048000"/>
            <a:ext cx="328402" cy="13335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91000" y="2971800"/>
            <a:ext cx="1603572" cy="14287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19600" y="3181350"/>
            <a:ext cx="1143000" cy="990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62400" y="2807431"/>
            <a:ext cx="228600" cy="22151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619500" y="2535842"/>
            <a:ext cx="685800" cy="188308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1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Camera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 Vector Graphics in Illustrator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38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Goals: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200151"/>
            <a:ext cx="4038600" cy="4572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Begin with the idea of “Hey I want to make a camera!”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99" b="24394"/>
          <a:stretch/>
        </p:blipFill>
        <p:spPr>
          <a:xfrm>
            <a:off x="1066800" y="1885950"/>
            <a:ext cx="2830286" cy="1526722"/>
          </a:xfrm>
        </p:spPr>
      </p:pic>
      <p:sp>
        <p:nvSpPr>
          <p:cNvPr id="13" name="Content Placeholder 6"/>
          <p:cNvSpPr txBox="1">
            <a:spLocks/>
          </p:cNvSpPr>
          <p:nvPr/>
        </p:nvSpPr>
        <p:spPr>
          <a:xfrm>
            <a:off x="4648200" y="1200150"/>
            <a:ext cx="4038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 we can look at the camera and break down the pieces: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865" y="1733550"/>
            <a:ext cx="3793735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39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our Document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00151"/>
            <a:ext cx="4267200" cy="33944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Open Adobe Illustrator</a:t>
            </a:r>
          </a:p>
          <a:p>
            <a:r>
              <a:rPr lang="en-US" dirty="0" smtClean="0"/>
              <a:t>On the main menu bar, choose File &gt; New</a:t>
            </a:r>
          </a:p>
          <a:p>
            <a:r>
              <a:rPr lang="en-US" dirty="0" smtClean="0"/>
              <a:t>Refer to the image:</a:t>
            </a:r>
          </a:p>
          <a:p>
            <a:pPr lvl="1"/>
            <a:r>
              <a:rPr lang="en-US" dirty="0" smtClean="0"/>
              <a:t>Change Units to Inches</a:t>
            </a:r>
          </a:p>
          <a:p>
            <a:pPr lvl="1"/>
            <a:r>
              <a:rPr lang="en-US" dirty="0" smtClean="0"/>
              <a:t>Change Orientation to Landscape (Leave at default size Width 11, Height 8.5)</a:t>
            </a:r>
            <a:endParaRPr lang="en-US" dirty="0" smtClean="0"/>
          </a:p>
          <a:p>
            <a:pPr lvl="1"/>
            <a:r>
              <a:rPr lang="en-US" dirty="0" smtClean="0"/>
              <a:t>Name your Document</a:t>
            </a:r>
          </a:p>
          <a:p>
            <a:r>
              <a:rPr lang="en-US" dirty="0" smtClean="0"/>
              <a:t>Click OK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033803"/>
            <a:ext cx="3733800" cy="372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the Body of the Camera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467600" cy="3429000"/>
          </a:xfrm>
        </p:spPr>
        <p:txBody>
          <a:bodyPr/>
          <a:lstStyle/>
          <a:p>
            <a:r>
              <a:rPr lang="en-US" dirty="0" smtClean="0"/>
              <a:t>Begin with selecting the Rounded Rectangle tool from the Toolbar</a:t>
            </a:r>
          </a:p>
          <a:p>
            <a:pPr lvl="1"/>
            <a:r>
              <a:rPr lang="en-US" dirty="0" smtClean="0"/>
              <a:t>Remember – The Shapes are all collected as a group of tools, you may have to hold and select the Rounded Rectangle tool.</a:t>
            </a:r>
          </a:p>
          <a:p>
            <a:r>
              <a:rPr lang="en-US" dirty="0" smtClean="0"/>
              <a:t>Use either the Toolbar or the Property Bar along the top to select your Fill Color For the Camera (I used Yellow</a:t>
            </a:r>
            <a:r>
              <a:rPr lang="en-US" dirty="0" smtClean="0"/>
              <a:t>).</a:t>
            </a:r>
          </a:p>
          <a:p>
            <a:r>
              <a:rPr lang="en-US" dirty="0" smtClean="0"/>
              <a:t>Drag to create a yellow rounded rectangle – exact size won’t matter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81150"/>
            <a:ext cx="5381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0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368</TotalTime>
  <Words>960</Words>
  <Application>Microsoft Office PowerPoint</Application>
  <PresentationFormat>On-screen Show (16:9)</PresentationFormat>
  <Paragraphs>111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Franklin Gothic Book</vt:lpstr>
      <vt:lpstr>Perpetua</vt:lpstr>
      <vt:lpstr>Wingdings 2</vt:lpstr>
      <vt:lpstr>Equity</vt:lpstr>
      <vt:lpstr>Creating Vector Graphics</vt:lpstr>
      <vt:lpstr>Overview</vt:lpstr>
      <vt:lpstr>Looking at the World as Vector Graphics</vt:lpstr>
      <vt:lpstr>Note on Vector Graphics:</vt:lpstr>
      <vt:lpstr>Breaking Down an Object into Vector</vt:lpstr>
      <vt:lpstr>Creating a Camera</vt:lpstr>
      <vt:lpstr>Overall Goals:</vt:lpstr>
      <vt:lpstr>Creating our Document</vt:lpstr>
      <vt:lpstr>Create the Body of the Camera</vt:lpstr>
      <vt:lpstr>Create the Body of the Camera</vt:lpstr>
      <vt:lpstr>Tweak your shape</vt:lpstr>
      <vt:lpstr>Here’s what we have</vt:lpstr>
      <vt:lpstr>Additional Parts of the Camera</vt:lpstr>
      <vt:lpstr>Additional Parts of the Camera</vt:lpstr>
      <vt:lpstr>Additional Parts of the Camera</vt:lpstr>
      <vt:lpstr>Shape Builder Alternate Selection</vt:lpstr>
      <vt:lpstr>Additional Parts of the Camera</vt:lpstr>
      <vt:lpstr>Adding the Camera Lens:</vt:lpstr>
      <vt:lpstr>Adding the Camera Lens:</vt:lpstr>
      <vt:lpstr>Adding the viewport:</vt:lpstr>
      <vt:lpstr>Rotate the Camera on an Angle</vt:lpstr>
      <vt:lpstr>Adding the Background</vt:lpstr>
      <vt:lpstr>Closing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Vector Graphics</dc:title>
  <dc:creator>Rebecca Elinich</dc:creator>
  <cp:lastModifiedBy>Philip DuPont</cp:lastModifiedBy>
  <cp:revision>24</cp:revision>
  <dcterms:created xsi:type="dcterms:W3CDTF">2016-07-28T12:21:26Z</dcterms:created>
  <dcterms:modified xsi:type="dcterms:W3CDTF">2016-09-14T13:58:05Z</dcterms:modified>
</cp:coreProperties>
</file>