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73" r:id="rId7"/>
    <p:sldId id="261" r:id="rId8"/>
    <p:sldId id="265" r:id="rId9"/>
    <p:sldId id="262" r:id="rId10"/>
    <p:sldId id="263" r:id="rId11"/>
    <p:sldId id="264" r:id="rId12"/>
    <p:sldId id="271" r:id="rId13"/>
    <p:sldId id="268" r:id="rId14"/>
    <p:sldId id="269" r:id="rId15"/>
    <p:sldId id="270" r:id="rId16"/>
    <p:sldId id="272" r:id="rId17"/>
    <p:sldId id="267"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8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415A27-4358-4BE9-A160-05A76D67E6F3}" type="datetimeFigureOut">
              <a:rPr lang="en-US" smtClean="0"/>
              <a:t>10/10/2016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26549-E297-4896-88DE-E9A4EDD73BE2}" type="slidenum">
              <a:rPr lang="en-US" smtClean="0"/>
              <a:t>‹#›</a:t>
            </a:fld>
            <a:endParaRPr lang="en-US"/>
          </a:p>
        </p:txBody>
      </p:sp>
    </p:spTree>
    <p:extLst>
      <p:ext uri="{BB962C8B-B14F-4D97-AF65-F5344CB8AC3E}">
        <p14:creationId xmlns:p14="http://schemas.microsoft.com/office/powerpoint/2010/main" val="3988745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26549-E297-4896-88DE-E9A4EDD73BE2}" type="slidenum">
              <a:rPr lang="en-US" smtClean="0"/>
              <a:t>10</a:t>
            </a:fld>
            <a:endParaRPr lang="en-US"/>
          </a:p>
        </p:txBody>
      </p:sp>
    </p:spTree>
    <p:extLst>
      <p:ext uri="{BB962C8B-B14F-4D97-AF65-F5344CB8AC3E}">
        <p14:creationId xmlns:p14="http://schemas.microsoft.com/office/powerpoint/2010/main" val="33231492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3DE52F4-A7DC-4165-8BE9-3F9EA82034F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0E49D-C81E-46E8-A591-337AD4403828}"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DE52F4-A7DC-4165-8BE9-3F9EA82034F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DE52F4-A7DC-4165-8BE9-3F9EA82034F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53DE52F4-A7DC-4165-8BE9-3F9EA82034F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0E49D-C81E-46E8-A591-337AD4403828}"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DE52F4-A7DC-4165-8BE9-3F9EA82034F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53DE52F4-A7DC-4165-8BE9-3F9EA82034F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3DE52F4-A7DC-4165-8BE9-3F9EA82034F0}"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DE52F4-A7DC-4165-8BE9-3F9EA82034F0}"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E52F4-A7DC-4165-8BE9-3F9EA82034F0}"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DE52F4-A7DC-4165-8BE9-3F9EA82034F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DE52F4-A7DC-4165-8BE9-3F9EA82034F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0E49D-C81E-46E8-A591-337AD44038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3DE52F4-A7DC-4165-8BE9-3F9EA82034F0}" type="datetimeFigureOut">
              <a:rPr lang="en-US" smtClean="0"/>
              <a:t>10/10/2016</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B80E49D-C81E-46E8-A591-337AD440382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Moving, Cropping, Cloning &amp; Image Resizing</a:t>
            </a:r>
          </a:p>
        </p:txBody>
      </p:sp>
      <p:sp>
        <p:nvSpPr>
          <p:cNvPr id="2" name="Title 1"/>
          <p:cNvSpPr>
            <a:spLocks noGrp="1"/>
          </p:cNvSpPr>
          <p:nvPr>
            <p:ph type="ctrTitle"/>
          </p:nvPr>
        </p:nvSpPr>
        <p:spPr/>
        <p:txBody>
          <a:bodyPr/>
          <a:lstStyle/>
          <a:p>
            <a:r>
              <a:rPr lang="en-US" dirty="0"/>
              <a:t>Photoshop &amp; Photos (Cont.)</a:t>
            </a:r>
          </a:p>
        </p:txBody>
      </p:sp>
    </p:spTree>
    <p:extLst>
      <p:ext uri="{BB962C8B-B14F-4D97-AF65-F5344CB8AC3E}">
        <p14:creationId xmlns:p14="http://schemas.microsoft.com/office/powerpoint/2010/main" val="352291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Clone Stamp Tool</a:t>
            </a:r>
          </a:p>
        </p:txBody>
      </p:sp>
      <p:sp>
        <p:nvSpPr>
          <p:cNvPr id="3" name="Content Placeholder 2"/>
          <p:cNvSpPr>
            <a:spLocks noGrp="1"/>
          </p:cNvSpPr>
          <p:nvPr>
            <p:ph sz="quarter" idx="13"/>
          </p:nvPr>
        </p:nvSpPr>
        <p:spPr>
          <a:xfrm>
            <a:off x="609600" y="1600200"/>
            <a:ext cx="5105400" cy="4114800"/>
          </a:xfrm>
        </p:spPr>
        <p:txBody>
          <a:bodyPr>
            <a:normAutofit fontScale="92500" lnSpcReduction="20000"/>
          </a:bodyPr>
          <a:lstStyle/>
          <a:p>
            <a:r>
              <a:rPr lang="en-US" dirty="0"/>
              <a:t>Select the Clone Stamp Tool – Notice how the cursor has changed to a circle</a:t>
            </a:r>
          </a:p>
          <a:p>
            <a:r>
              <a:rPr lang="en-US" dirty="0"/>
              <a:t>Alt + Click an area of the rock:</a:t>
            </a:r>
          </a:p>
          <a:p>
            <a:pPr lvl="1"/>
            <a:r>
              <a:rPr lang="en-US" dirty="0"/>
              <a:t>Designates the starting source of the pixels to be copied (in this example, the rock)</a:t>
            </a:r>
          </a:p>
          <a:p>
            <a:pPr lvl="1"/>
            <a:r>
              <a:rPr lang="en-US" dirty="0"/>
              <a:t>When holding down the Alt key, the cursor changes to look like a bulls-eye</a:t>
            </a:r>
          </a:p>
          <a:p>
            <a:r>
              <a:rPr lang="en-US" dirty="0"/>
              <a:t>Now a circle appears where the Alt + Click occurred, represents the brush size, how hard the brush is and the location of the sampling.</a:t>
            </a:r>
          </a:p>
          <a:p>
            <a:r>
              <a:rPr lang="en-US" dirty="0"/>
              <a:t>Begin to Paint/Draw where the pixels should be copied </a:t>
            </a:r>
            <a:r>
              <a:rPr lang="en-US" dirty="0">
                <a:solidFill>
                  <a:schemeClr val="tx2">
                    <a:lumMod val="20000"/>
                    <a:lumOff val="80000"/>
                  </a:schemeClr>
                </a:solidFill>
              </a:rPr>
              <a:t>to</a:t>
            </a:r>
          </a:p>
          <a:p>
            <a:pPr lvl="1"/>
            <a:r>
              <a:rPr lang="en-US" dirty="0"/>
              <a:t>Pay attention to the source reference cursor, to stay in the rock area</a:t>
            </a:r>
          </a:p>
          <a:p>
            <a:pPr lvl="1"/>
            <a:r>
              <a:rPr lang="en-US" dirty="0"/>
              <a:t>The plus symbol notes what pixels are being picked up</a:t>
            </a: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733800"/>
            <a:ext cx="2971800" cy="1449705"/>
          </a:xfrm>
          <a:prstGeom prst="rect">
            <a:avLst/>
          </a:prstGeom>
          <a:noFill/>
          <a:ln>
            <a:noFill/>
          </a:ln>
        </p:spPr>
      </p:pic>
    </p:spTree>
    <p:extLst>
      <p:ext uri="{BB962C8B-B14F-4D97-AF65-F5344CB8AC3E}">
        <p14:creationId xmlns:p14="http://schemas.microsoft.com/office/powerpoint/2010/main" val="2118719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Clone Stamp Tool 2</a:t>
            </a:r>
          </a:p>
        </p:txBody>
      </p:sp>
      <p:sp>
        <p:nvSpPr>
          <p:cNvPr id="3" name="Content Placeholder 2"/>
          <p:cNvSpPr>
            <a:spLocks noGrp="1"/>
          </p:cNvSpPr>
          <p:nvPr>
            <p:ph sz="quarter" idx="13"/>
          </p:nvPr>
        </p:nvSpPr>
        <p:spPr/>
        <p:txBody>
          <a:bodyPr/>
          <a:lstStyle/>
          <a:p>
            <a:r>
              <a:rPr lang="en-US" dirty="0"/>
              <a:t>Alt + Click several times as the new rock is drawn, this is called </a:t>
            </a:r>
            <a:r>
              <a:rPr lang="en-US" b="1" dirty="0">
                <a:solidFill>
                  <a:schemeClr val="accent2"/>
                </a:solidFill>
              </a:rPr>
              <a:t>resampling</a:t>
            </a:r>
          </a:p>
          <a:p>
            <a:r>
              <a:rPr lang="en-US" dirty="0"/>
              <a:t>Once completed, there should be a new rock appearing on the Stonehenge.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475547"/>
            <a:ext cx="3810000" cy="2802212"/>
          </a:xfrm>
          <a:prstGeom prst="rect">
            <a:avLst/>
          </a:prstGeom>
          <a:noFill/>
          <a:ln>
            <a:noFill/>
          </a:ln>
        </p:spPr>
      </p:pic>
    </p:spTree>
    <p:extLst>
      <p:ext uri="{BB962C8B-B14F-4D97-AF65-F5344CB8AC3E}">
        <p14:creationId xmlns:p14="http://schemas.microsoft.com/office/powerpoint/2010/main" val="186768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Healing Brush Tool</a:t>
            </a:r>
          </a:p>
        </p:txBody>
      </p:sp>
      <p:sp>
        <p:nvSpPr>
          <p:cNvPr id="3" name="Content Placeholder 2"/>
          <p:cNvSpPr>
            <a:spLocks noGrp="1"/>
          </p:cNvSpPr>
          <p:nvPr>
            <p:ph sz="quarter" idx="13"/>
          </p:nvPr>
        </p:nvSpPr>
        <p:spPr/>
        <p:txBody>
          <a:bodyPr>
            <a:normAutofit/>
          </a:bodyPr>
          <a:lstStyle/>
          <a:p>
            <a:r>
              <a:rPr lang="en-US" dirty="0"/>
              <a:t>The Healing Brush tool lets you correct imperfections, causing them to disappear into the surrounding image.</a:t>
            </a:r>
          </a:p>
          <a:p>
            <a:r>
              <a:rPr lang="en-US" dirty="0"/>
              <a:t> Like the cloning tools, you use the Healing Brush tool to paint with sampled pixels from an image or pattern. </a:t>
            </a:r>
          </a:p>
          <a:p>
            <a:r>
              <a:rPr lang="en-US" dirty="0"/>
              <a:t>However, the Healing Brush tool also matches the texture, lighting, transparency, and shading of the sampled pixels to the pixels being healed. As a result, the repaired pixels blend seamlessly into the rest of the image.</a:t>
            </a:r>
          </a:p>
        </p:txBody>
      </p:sp>
      <p:pic>
        <p:nvPicPr>
          <p:cNvPr id="4" name="Picture 3"/>
          <p:cNvPicPr>
            <a:picLocks noChangeAspect="1"/>
          </p:cNvPicPr>
          <p:nvPr/>
        </p:nvPicPr>
        <p:blipFill>
          <a:blip r:embed="rId2"/>
          <a:stretch>
            <a:fillRect/>
          </a:stretch>
        </p:blipFill>
        <p:spPr>
          <a:xfrm>
            <a:off x="3810000" y="3962400"/>
            <a:ext cx="1300143" cy="1103152"/>
          </a:xfrm>
          <a:prstGeom prst="rect">
            <a:avLst/>
          </a:prstGeom>
        </p:spPr>
      </p:pic>
    </p:spTree>
    <p:extLst>
      <p:ext uri="{BB962C8B-B14F-4D97-AF65-F5344CB8AC3E}">
        <p14:creationId xmlns:p14="http://schemas.microsoft.com/office/powerpoint/2010/main" val="3171820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SPOT Healing Brush Tool</a:t>
            </a:r>
          </a:p>
        </p:txBody>
      </p:sp>
      <p:sp>
        <p:nvSpPr>
          <p:cNvPr id="3" name="Content Placeholder 2"/>
          <p:cNvSpPr>
            <a:spLocks noGrp="1"/>
          </p:cNvSpPr>
          <p:nvPr>
            <p:ph sz="quarter" idx="13"/>
          </p:nvPr>
        </p:nvSpPr>
        <p:spPr/>
        <p:txBody>
          <a:bodyPr>
            <a:normAutofit/>
          </a:bodyPr>
          <a:lstStyle/>
          <a:p>
            <a:r>
              <a:rPr lang="en-US" dirty="0"/>
              <a:t>The Spot Healing Brush tool quickly removes blemishes and other imperfections in your photos. </a:t>
            </a:r>
          </a:p>
          <a:p>
            <a:r>
              <a:rPr lang="en-US" dirty="0"/>
              <a:t>The Spot Healing Brush works similarly to the Healing Brush: it paints with sampled pixels from an image or pattern and matches the texture, lighting, transparency, and shading of the sampled pixels to the pixels being healed</a:t>
            </a:r>
          </a:p>
          <a:p>
            <a:r>
              <a:rPr lang="en-US" dirty="0"/>
              <a:t>. Unlike the Healing Brush, the Spot Healing Brush doesn’t require you to specify a sample spot.</a:t>
            </a:r>
          </a:p>
        </p:txBody>
      </p:sp>
      <p:pic>
        <p:nvPicPr>
          <p:cNvPr id="5" name="Picture 4"/>
          <p:cNvPicPr>
            <a:picLocks noChangeAspect="1"/>
          </p:cNvPicPr>
          <p:nvPr/>
        </p:nvPicPr>
        <p:blipFill>
          <a:blip r:embed="rId2"/>
          <a:stretch>
            <a:fillRect/>
          </a:stretch>
        </p:blipFill>
        <p:spPr>
          <a:xfrm>
            <a:off x="3505200" y="3657600"/>
            <a:ext cx="1910473" cy="1419210"/>
          </a:xfrm>
          <a:prstGeom prst="rect">
            <a:avLst/>
          </a:prstGeom>
        </p:spPr>
      </p:pic>
    </p:spTree>
    <p:extLst>
      <p:ext uri="{BB962C8B-B14F-4D97-AF65-F5344CB8AC3E}">
        <p14:creationId xmlns:p14="http://schemas.microsoft.com/office/powerpoint/2010/main" val="361951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Patch tool</a:t>
            </a:r>
          </a:p>
        </p:txBody>
      </p:sp>
      <p:sp>
        <p:nvSpPr>
          <p:cNvPr id="3" name="Content Placeholder 2"/>
          <p:cNvSpPr>
            <a:spLocks noGrp="1"/>
          </p:cNvSpPr>
          <p:nvPr>
            <p:ph sz="quarter" idx="13"/>
          </p:nvPr>
        </p:nvSpPr>
        <p:spPr/>
        <p:txBody>
          <a:bodyPr>
            <a:normAutofit/>
          </a:bodyPr>
          <a:lstStyle/>
          <a:p>
            <a:r>
              <a:rPr lang="en-US" dirty="0"/>
              <a:t>The Patch tool lets you repair a selected area with pixels from another area or a pattern. Like the Healing Brush tool, the Patch tool matches the texture, lighting, and shading of the sampled pixels to the source pixels. You can also use the Patch tool to clone isolated areas of an image.</a:t>
            </a:r>
          </a:p>
        </p:txBody>
      </p:sp>
      <p:pic>
        <p:nvPicPr>
          <p:cNvPr id="4" name="Picture 3"/>
          <p:cNvPicPr>
            <a:picLocks noChangeAspect="1"/>
          </p:cNvPicPr>
          <p:nvPr/>
        </p:nvPicPr>
        <p:blipFill>
          <a:blip r:embed="rId2"/>
          <a:stretch>
            <a:fillRect/>
          </a:stretch>
        </p:blipFill>
        <p:spPr>
          <a:xfrm>
            <a:off x="3429000" y="3276600"/>
            <a:ext cx="1836941" cy="1428734"/>
          </a:xfrm>
          <a:prstGeom prst="rect">
            <a:avLst/>
          </a:prstGeom>
        </p:spPr>
      </p:pic>
    </p:spTree>
    <p:extLst>
      <p:ext uri="{BB962C8B-B14F-4D97-AF65-F5344CB8AC3E}">
        <p14:creationId xmlns:p14="http://schemas.microsoft.com/office/powerpoint/2010/main" val="822301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Content-Aware tool</a:t>
            </a:r>
          </a:p>
        </p:txBody>
      </p:sp>
      <p:sp>
        <p:nvSpPr>
          <p:cNvPr id="3" name="Content Placeholder 2"/>
          <p:cNvSpPr>
            <a:spLocks noGrp="1"/>
          </p:cNvSpPr>
          <p:nvPr>
            <p:ph sz="quarter" idx="13"/>
          </p:nvPr>
        </p:nvSpPr>
        <p:spPr/>
        <p:txBody>
          <a:bodyPr>
            <a:normAutofit/>
          </a:bodyPr>
          <a:lstStyle/>
          <a:p>
            <a:r>
              <a:rPr lang="en-US" dirty="0"/>
              <a:t>The Content-Aware option in the Patch tool synthesizes nearby content for seamless blending with the surrounding content.</a:t>
            </a:r>
          </a:p>
        </p:txBody>
      </p:sp>
      <p:pic>
        <p:nvPicPr>
          <p:cNvPr id="5" name="Picture 4"/>
          <p:cNvPicPr>
            <a:picLocks noChangeAspect="1"/>
          </p:cNvPicPr>
          <p:nvPr/>
        </p:nvPicPr>
        <p:blipFill>
          <a:blip r:embed="rId2"/>
          <a:stretch>
            <a:fillRect/>
          </a:stretch>
        </p:blipFill>
        <p:spPr>
          <a:xfrm>
            <a:off x="3810000" y="3048000"/>
            <a:ext cx="1565322" cy="1185848"/>
          </a:xfrm>
          <a:prstGeom prst="rect">
            <a:avLst/>
          </a:prstGeom>
        </p:spPr>
      </p:pic>
    </p:spTree>
    <p:extLst>
      <p:ext uri="{BB962C8B-B14F-4D97-AF65-F5344CB8AC3E}">
        <p14:creationId xmlns:p14="http://schemas.microsoft.com/office/powerpoint/2010/main" val="3600578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these tutorials to practice</a:t>
            </a:r>
          </a:p>
        </p:txBody>
      </p:sp>
      <p:sp>
        <p:nvSpPr>
          <p:cNvPr id="3" name="Content Placeholder 2"/>
          <p:cNvSpPr>
            <a:spLocks noGrp="1"/>
          </p:cNvSpPr>
          <p:nvPr>
            <p:ph sz="quarter" idx="13"/>
          </p:nvPr>
        </p:nvSpPr>
        <p:spPr/>
        <p:txBody>
          <a:bodyPr/>
          <a:lstStyle/>
          <a:p>
            <a:endParaRPr lang="en-US" dirty="0"/>
          </a:p>
          <a:p>
            <a:r>
              <a:rPr lang="en-US" dirty="0"/>
              <a:t>https://helpx.adobe.com/photoshop/how-to/remove-objects-fix-flaws.html</a:t>
            </a:r>
          </a:p>
        </p:txBody>
      </p:sp>
    </p:spTree>
    <p:extLst>
      <p:ext uri="{BB962C8B-B14F-4D97-AF65-F5344CB8AC3E}">
        <p14:creationId xmlns:p14="http://schemas.microsoft.com/office/powerpoint/2010/main" val="3727251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 Resizing &amp; Prepping for Use</a:t>
            </a:r>
          </a:p>
        </p:txBody>
      </p:sp>
      <p:sp>
        <p:nvSpPr>
          <p:cNvPr id="3" name="Content Placeholder 2"/>
          <p:cNvSpPr>
            <a:spLocks noGrp="1"/>
          </p:cNvSpPr>
          <p:nvPr>
            <p:ph sz="quarter" idx="13"/>
          </p:nvPr>
        </p:nvSpPr>
        <p:spPr/>
        <p:txBody>
          <a:bodyPr>
            <a:normAutofit fontScale="85000" lnSpcReduction="10000"/>
          </a:bodyPr>
          <a:lstStyle/>
          <a:p>
            <a:r>
              <a:rPr lang="en-US" dirty="0"/>
              <a:t>Working in graphics today – Two primary things that will be done with finished graphics</a:t>
            </a:r>
          </a:p>
          <a:p>
            <a:pPr lvl="1"/>
            <a:r>
              <a:rPr lang="en-US" dirty="0"/>
              <a:t>Incorporated into Print Designs and Layouts (i.e. Brochures, Magazines, etc.)</a:t>
            </a:r>
          </a:p>
          <a:p>
            <a:pPr lvl="1"/>
            <a:r>
              <a:rPr lang="en-US" dirty="0"/>
              <a:t>Incorporated into Web Designs and Layouts (Web Sites, Apps, etc.)</a:t>
            </a:r>
          </a:p>
          <a:p>
            <a:r>
              <a:rPr lang="en-US" u="sng" dirty="0"/>
              <a:t>Print Design and Layouts</a:t>
            </a:r>
            <a:r>
              <a:rPr lang="en-US" dirty="0"/>
              <a:t>:</a:t>
            </a:r>
          </a:p>
          <a:p>
            <a:pPr lvl="1"/>
            <a:r>
              <a:rPr lang="en-US" dirty="0"/>
              <a:t>Color Scheme used is </a:t>
            </a:r>
            <a:r>
              <a:rPr lang="en-US" b="1" dirty="0"/>
              <a:t>CMYK (Cyan, Magenta, Yellow, Black)</a:t>
            </a:r>
            <a:endParaRPr lang="en-US" dirty="0"/>
          </a:p>
          <a:p>
            <a:pPr lvl="1"/>
            <a:r>
              <a:rPr lang="en-US" dirty="0"/>
              <a:t>Due to printing DPI (dots per inch) it is common practice to double the PPI (pixels per inch) in graphic programs such as Photoshop</a:t>
            </a:r>
          </a:p>
          <a:p>
            <a:pPr lvl="1"/>
            <a:r>
              <a:rPr lang="en-US" dirty="0"/>
              <a:t>When preparing to print – the graphic should be 300 </a:t>
            </a:r>
            <a:r>
              <a:rPr lang="en-US" dirty="0" err="1"/>
              <a:t>ppi</a:t>
            </a:r>
            <a:endParaRPr lang="en-US" dirty="0"/>
          </a:p>
          <a:p>
            <a:r>
              <a:rPr lang="en-US" u="sng" dirty="0"/>
              <a:t>Web Design and Layouts</a:t>
            </a:r>
            <a:r>
              <a:rPr lang="en-US" dirty="0"/>
              <a:t>:</a:t>
            </a:r>
          </a:p>
          <a:p>
            <a:pPr lvl="1"/>
            <a:r>
              <a:rPr lang="en-US" dirty="0"/>
              <a:t>Color Scheme used is </a:t>
            </a:r>
            <a:r>
              <a:rPr lang="en-US" b="1" dirty="0"/>
              <a:t>RGB (Red, Green, Blue)</a:t>
            </a:r>
            <a:endParaRPr lang="en-US" dirty="0"/>
          </a:p>
          <a:p>
            <a:pPr lvl="1"/>
            <a:r>
              <a:rPr lang="en-US" dirty="0"/>
              <a:t>Due to differing Internet connections (T1, Cable, 56k, etc.), designers are more concerned with download speeds of images and will reduce the PPI of the graphic</a:t>
            </a:r>
          </a:p>
          <a:p>
            <a:pPr lvl="1"/>
            <a:r>
              <a:rPr lang="en-US" dirty="0"/>
              <a:t>When preparing for Web – the graphic should be 72 </a:t>
            </a:r>
            <a:r>
              <a:rPr lang="en-US" dirty="0" err="1"/>
              <a:t>ppi</a:t>
            </a:r>
            <a:endParaRPr lang="en-US" dirty="0"/>
          </a:p>
          <a:p>
            <a:pPr lvl="2"/>
            <a:r>
              <a:rPr lang="en-US" dirty="0"/>
              <a:t>Note: Monitors are becoming higher resolution though, and the 72 </a:t>
            </a:r>
            <a:r>
              <a:rPr lang="en-US" dirty="0" err="1"/>
              <a:t>ppi</a:t>
            </a:r>
            <a:r>
              <a:rPr lang="en-US" dirty="0"/>
              <a:t> is becoming a myth.</a:t>
            </a:r>
          </a:p>
        </p:txBody>
      </p:sp>
    </p:spTree>
    <p:extLst>
      <p:ext uri="{BB962C8B-B14F-4D97-AF65-F5344CB8AC3E}">
        <p14:creationId xmlns:p14="http://schemas.microsoft.com/office/powerpoint/2010/main" val="3772756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 Resizing &amp; Prepping for use</a:t>
            </a:r>
          </a:p>
        </p:txBody>
      </p:sp>
      <p:sp>
        <p:nvSpPr>
          <p:cNvPr id="3" name="Content Placeholder 2"/>
          <p:cNvSpPr>
            <a:spLocks noGrp="1"/>
          </p:cNvSpPr>
          <p:nvPr>
            <p:ph sz="quarter" idx="13"/>
          </p:nvPr>
        </p:nvSpPr>
        <p:spPr>
          <a:xfrm>
            <a:off x="457200" y="1600200"/>
            <a:ext cx="4038600" cy="2667000"/>
          </a:xfrm>
        </p:spPr>
        <p:txBody>
          <a:bodyPr>
            <a:normAutofit fontScale="92500" lnSpcReduction="10000"/>
          </a:bodyPr>
          <a:lstStyle/>
          <a:p>
            <a:r>
              <a:rPr lang="en-US" dirty="0"/>
              <a:t>On the Main Menu bar of Photoshop – select </a:t>
            </a:r>
            <a:r>
              <a:rPr lang="en-US" b="1" dirty="0"/>
              <a:t>Image &gt; Image Size</a:t>
            </a:r>
            <a:endParaRPr lang="en-US" dirty="0"/>
          </a:p>
          <a:p>
            <a:pPr lvl="1"/>
            <a:r>
              <a:rPr lang="en-US" dirty="0"/>
              <a:t>Primary means of changing image sizes for the entire image</a:t>
            </a:r>
          </a:p>
          <a:p>
            <a:r>
              <a:rPr lang="en-US" dirty="0"/>
              <a:t>Looking at the </a:t>
            </a:r>
            <a:r>
              <a:rPr lang="en-US" dirty="0" err="1"/>
              <a:t>ThreePix.psd</a:t>
            </a:r>
            <a:r>
              <a:rPr lang="en-US" dirty="0"/>
              <a:t> document, notice the </a:t>
            </a:r>
            <a:r>
              <a:rPr lang="en-US" dirty="0" err="1"/>
              <a:t>ppi</a:t>
            </a:r>
            <a:r>
              <a:rPr lang="en-US" dirty="0"/>
              <a:t> is 96.</a:t>
            </a:r>
          </a:p>
          <a:p>
            <a:pPr lvl="1"/>
            <a:r>
              <a:rPr lang="en-US" dirty="0"/>
              <a:t>Change the </a:t>
            </a:r>
            <a:r>
              <a:rPr lang="en-US" dirty="0" err="1"/>
              <a:t>ppi</a:t>
            </a:r>
            <a:r>
              <a:rPr lang="en-US" dirty="0"/>
              <a:t> to 72 </a:t>
            </a:r>
            <a:r>
              <a:rPr lang="en-US" dirty="0" err="1"/>
              <a:t>ppi</a:t>
            </a:r>
            <a:r>
              <a:rPr lang="en-US" dirty="0"/>
              <a:t>.</a:t>
            </a:r>
          </a:p>
          <a:p>
            <a:pPr lvl="1"/>
            <a:r>
              <a:rPr lang="en-US" dirty="0"/>
              <a:t>Change and check the Resample drop down to </a:t>
            </a:r>
            <a:r>
              <a:rPr lang="en-US" dirty="0" err="1"/>
              <a:t>Bicubic</a:t>
            </a:r>
            <a:r>
              <a:rPr lang="en-US" dirty="0"/>
              <a:t> Sharper</a:t>
            </a:r>
          </a:p>
        </p:txBody>
      </p:sp>
      <p:pic>
        <p:nvPicPr>
          <p:cNvPr id="4" name="Picture 3" descr="SNAGHTML151ee076"/>
          <p:cNvPicPr/>
          <p:nvPr/>
        </p:nvPicPr>
        <p:blipFill>
          <a:blip r:embed="rId2">
            <a:extLst>
              <a:ext uri="{28A0092B-C50C-407E-A947-70E740481C1C}">
                <a14:useLocalDpi xmlns:a14="http://schemas.microsoft.com/office/drawing/2010/main" val="0"/>
              </a:ext>
            </a:extLst>
          </a:blip>
          <a:srcRect/>
          <a:stretch>
            <a:fillRect/>
          </a:stretch>
        </p:blipFill>
        <p:spPr bwMode="auto">
          <a:xfrm>
            <a:off x="4446184" y="3505200"/>
            <a:ext cx="4720228" cy="2438400"/>
          </a:xfrm>
          <a:prstGeom prst="rect">
            <a:avLst/>
          </a:prstGeom>
          <a:noFill/>
          <a:ln>
            <a:noFill/>
          </a:ln>
        </p:spPr>
      </p:pic>
      <p:sp>
        <p:nvSpPr>
          <p:cNvPr id="5" name="TextBox 4"/>
          <p:cNvSpPr txBox="1"/>
          <p:nvPr/>
        </p:nvSpPr>
        <p:spPr>
          <a:xfrm>
            <a:off x="304800" y="6019800"/>
            <a:ext cx="8839200" cy="646331"/>
          </a:xfrm>
          <a:prstGeom prst="rect">
            <a:avLst/>
          </a:prstGeom>
          <a:noFill/>
        </p:spPr>
        <p:txBody>
          <a:bodyPr wrap="square" rtlCol="0">
            <a:spAutoFit/>
          </a:bodyPr>
          <a:lstStyle/>
          <a:p>
            <a:r>
              <a:rPr lang="en-US" b="1" dirty="0">
                <a:solidFill>
                  <a:schemeClr val="tx2"/>
                </a:solidFill>
              </a:rPr>
              <a:t>It is easier to remove pixels and reduce the size of an image than it is to add pixels to an image and make it larger. Work with as high resolution images as possible!</a:t>
            </a:r>
          </a:p>
        </p:txBody>
      </p:sp>
    </p:spTree>
    <p:extLst>
      <p:ext uri="{BB962C8B-B14F-4D97-AF65-F5344CB8AC3E}">
        <p14:creationId xmlns:p14="http://schemas.microsoft.com/office/powerpoint/2010/main" val="2153308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sz="quarter" idx="13"/>
          </p:nvPr>
        </p:nvSpPr>
        <p:spPr/>
        <p:txBody>
          <a:bodyPr/>
          <a:lstStyle/>
          <a:p>
            <a:r>
              <a:rPr lang="en-US" dirty="0"/>
              <a:t>Working with the Move Tool</a:t>
            </a:r>
          </a:p>
          <a:p>
            <a:r>
              <a:rPr lang="en-US" dirty="0"/>
              <a:t>Using the Crop Tool</a:t>
            </a:r>
          </a:p>
          <a:p>
            <a:r>
              <a:rPr lang="en-US" dirty="0"/>
              <a:t>Cloning Parts of an Image with the Clone Tool</a:t>
            </a:r>
          </a:p>
          <a:p>
            <a:r>
              <a:rPr lang="en-US" dirty="0"/>
              <a:t>Image Resizing &amp; Prepping for Use</a:t>
            </a:r>
          </a:p>
        </p:txBody>
      </p:sp>
    </p:spTree>
    <p:extLst>
      <p:ext uri="{BB962C8B-B14F-4D97-AF65-F5344CB8AC3E}">
        <p14:creationId xmlns:p14="http://schemas.microsoft.com/office/powerpoint/2010/main" val="80640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Move Tool</a:t>
            </a:r>
          </a:p>
        </p:txBody>
      </p:sp>
      <p:sp>
        <p:nvSpPr>
          <p:cNvPr id="3" name="Content Placeholder 2"/>
          <p:cNvSpPr>
            <a:spLocks noGrp="1"/>
          </p:cNvSpPr>
          <p:nvPr>
            <p:ph sz="quarter" idx="13"/>
          </p:nvPr>
        </p:nvSpPr>
        <p:spPr/>
        <p:txBody>
          <a:bodyPr/>
          <a:lstStyle/>
          <a:p>
            <a:r>
              <a:rPr lang="en-US" dirty="0"/>
              <a:t>Has two primary uses:</a:t>
            </a:r>
          </a:p>
          <a:p>
            <a:pPr lvl="1"/>
            <a:r>
              <a:rPr lang="en-US" dirty="0"/>
              <a:t>Can move a selection made by one of the selection tools or,</a:t>
            </a:r>
          </a:p>
          <a:p>
            <a:pPr lvl="1"/>
            <a:r>
              <a:rPr lang="en-US" dirty="0"/>
              <a:t>Reposition an entire layer</a:t>
            </a:r>
          </a:p>
          <a:p>
            <a:r>
              <a:rPr lang="en-US" dirty="0"/>
              <a:t>To control the Move Tool:</a:t>
            </a:r>
          </a:p>
          <a:p>
            <a:pPr lvl="1"/>
            <a:r>
              <a:rPr lang="en-US" dirty="0"/>
              <a:t>Select the Tool (v key or select)</a:t>
            </a:r>
          </a:p>
          <a:p>
            <a:pPr lvl="1"/>
            <a:r>
              <a:rPr lang="en-US" dirty="0"/>
              <a:t>Click and drag, or</a:t>
            </a:r>
          </a:p>
          <a:p>
            <a:pPr lvl="1"/>
            <a:r>
              <a:rPr lang="en-US" dirty="0"/>
              <a:t>Use the arrow keys for more precise movement,</a:t>
            </a:r>
          </a:p>
          <a:p>
            <a:pPr lvl="1"/>
            <a:r>
              <a:rPr lang="en-US" dirty="0"/>
              <a:t>   a process called nudging</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2286000"/>
            <a:ext cx="1143000" cy="1046408"/>
          </a:xfrm>
          <a:prstGeom prst="rect">
            <a:avLst/>
          </a:prstGeom>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010400" y="3733800"/>
            <a:ext cx="1170709" cy="1170709"/>
          </a:xfrm>
          <a:prstGeom prst="rect">
            <a:avLst/>
          </a:prstGeom>
          <a:noFill/>
          <a:ln>
            <a:noFill/>
          </a:ln>
        </p:spPr>
      </p:pic>
      <p:sp>
        <p:nvSpPr>
          <p:cNvPr id="7" name="TextBox 6"/>
          <p:cNvSpPr txBox="1"/>
          <p:nvPr/>
        </p:nvSpPr>
        <p:spPr>
          <a:xfrm>
            <a:off x="6993082" y="3332408"/>
            <a:ext cx="1191352" cy="261610"/>
          </a:xfrm>
          <a:prstGeom prst="rect">
            <a:avLst/>
          </a:prstGeom>
          <a:noFill/>
        </p:spPr>
        <p:txBody>
          <a:bodyPr wrap="none" rtlCol="0">
            <a:spAutoFit/>
          </a:bodyPr>
          <a:lstStyle/>
          <a:p>
            <a:r>
              <a:rPr lang="en-US" sz="1100" dirty="0"/>
              <a:t>Photoshop CC2015</a:t>
            </a:r>
          </a:p>
        </p:txBody>
      </p:sp>
      <p:sp>
        <p:nvSpPr>
          <p:cNvPr id="8" name="TextBox 7"/>
          <p:cNvSpPr txBox="1"/>
          <p:nvPr/>
        </p:nvSpPr>
        <p:spPr>
          <a:xfrm>
            <a:off x="6989757" y="4904509"/>
            <a:ext cx="1332416" cy="261610"/>
          </a:xfrm>
          <a:prstGeom prst="rect">
            <a:avLst/>
          </a:prstGeom>
          <a:noFill/>
        </p:spPr>
        <p:txBody>
          <a:bodyPr wrap="none" rtlCol="0">
            <a:spAutoFit/>
          </a:bodyPr>
          <a:lstStyle/>
          <a:p>
            <a:r>
              <a:rPr lang="en-US" sz="1100" dirty="0"/>
              <a:t>Photoshop CC &amp; Back</a:t>
            </a:r>
          </a:p>
        </p:txBody>
      </p:sp>
    </p:spTree>
    <p:extLst>
      <p:ext uri="{BB962C8B-B14F-4D97-AF65-F5344CB8AC3E}">
        <p14:creationId xmlns:p14="http://schemas.microsoft.com/office/powerpoint/2010/main" val="2063217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Move Tool</a:t>
            </a:r>
          </a:p>
        </p:txBody>
      </p:sp>
      <p:sp>
        <p:nvSpPr>
          <p:cNvPr id="3" name="Content Placeholder 2"/>
          <p:cNvSpPr>
            <a:spLocks noGrp="1"/>
          </p:cNvSpPr>
          <p:nvPr>
            <p:ph sz="quarter" idx="13"/>
          </p:nvPr>
        </p:nvSpPr>
        <p:spPr/>
        <p:txBody>
          <a:bodyPr/>
          <a:lstStyle/>
          <a:p>
            <a:r>
              <a:rPr lang="en-US" dirty="0"/>
              <a:t>Returning to </a:t>
            </a:r>
            <a:r>
              <a:rPr lang="en-US" dirty="0" err="1"/>
              <a:t>ThreePix.PSD</a:t>
            </a:r>
            <a:r>
              <a:rPr lang="en-US" dirty="0"/>
              <a:t>:</a:t>
            </a:r>
          </a:p>
          <a:p>
            <a:pPr lvl="1"/>
            <a:r>
              <a:rPr lang="en-US" dirty="0"/>
              <a:t>Choose a selection tool and select the top of the building</a:t>
            </a:r>
          </a:p>
          <a:p>
            <a:pPr lvl="1"/>
            <a:r>
              <a:rPr lang="en-US" dirty="0"/>
              <a:t>Activate the Move Tool</a:t>
            </a:r>
          </a:p>
          <a:p>
            <a:pPr lvl="1"/>
            <a:r>
              <a:rPr lang="en-US" dirty="0"/>
              <a:t>Go back to the canvas and Click + Drag to move the selection around</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0600" y="3733800"/>
            <a:ext cx="2819400" cy="1351960"/>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733800"/>
            <a:ext cx="2207895" cy="1371600"/>
          </a:xfrm>
          <a:prstGeom prst="rect">
            <a:avLst/>
          </a:prstGeom>
          <a:noFill/>
          <a:ln>
            <a:noFill/>
          </a:ln>
        </p:spPr>
      </p:pic>
      <p:sp>
        <p:nvSpPr>
          <p:cNvPr id="6" name="TextBox 5"/>
          <p:cNvSpPr txBox="1"/>
          <p:nvPr/>
        </p:nvSpPr>
        <p:spPr>
          <a:xfrm>
            <a:off x="1686002" y="5122718"/>
            <a:ext cx="1428596" cy="276999"/>
          </a:xfrm>
          <a:prstGeom prst="rect">
            <a:avLst/>
          </a:prstGeom>
          <a:noFill/>
        </p:spPr>
        <p:txBody>
          <a:bodyPr wrap="none" rtlCol="0">
            <a:spAutoFit/>
          </a:bodyPr>
          <a:lstStyle/>
          <a:p>
            <a:r>
              <a:rPr lang="en-US" sz="1200" dirty="0"/>
              <a:t>Creating the Selection</a:t>
            </a:r>
          </a:p>
        </p:txBody>
      </p:sp>
      <p:sp>
        <p:nvSpPr>
          <p:cNvPr id="7" name="TextBox 6"/>
          <p:cNvSpPr txBox="1"/>
          <p:nvPr/>
        </p:nvSpPr>
        <p:spPr>
          <a:xfrm>
            <a:off x="5571249" y="5136618"/>
            <a:ext cx="1358064" cy="276999"/>
          </a:xfrm>
          <a:prstGeom prst="rect">
            <a:avLst/>
          </a:prstGeom>
          <a:noFill/>
        </p:spPr>
        <p:txBody>
          <a:bodyPr wrap="none" rtlCol="0">
            <a:spAutoFit/>
          </a:bodyPr>
          <a:lstStyle/>
          <a:p>
            <a:r>
              <a:rPr lang="en-US" sz="1200" dirty="0"/>
              <a:t>Moving the Selection</a:t>
            </a:r>
          </a:p>
        </p:txBody>
      </p:sp>
    </p:spTree>
    <p:extLst>
      <p:ext uri="{BB962C8B-B14F-4D97-AF65-F5344CB8AC3E}">
        <p14:creationId xmlns:p14="http://schemas.microsoft.com/office/powerpoint/2010/main" val="197231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Crop Tool</a:t>
            </a:r>
          </a:p>
        </p:txBody>
      </p:sp>
      <p:sp>
        <p:nvSpPr>
          <p:cNvPr id="3" name="Content Placeholder 2"/>
          <p:cNvSpPr>
            <a:spLocks noGrp="1"/>
          </p:cNvSpPr>
          <p:nvPr>
            <p:ph sz="quarter" idx="13"/>
          </p:nvPr>
        </p:nvSpPr>
        <p:spPr/>
        <p:txBody>
          <a:bodyPr/>
          <a:lstStyle/>
          <a:p>
            <a:r>
              <a:rPr lang="en-US" dirty="0"/>
              <a:t>Used to select an area of an image</a:t>
            </a:r>
          </a:p>
          <a:p>
            <a:pPr lvl="1"/>
            <a:r>
              <a:rPr lang="en-US" dirty="0"/>
              <a:t>Anything outside the selected area is discarded and the new selected area is the ‘main’ image.</a:t>
            </a:r>
          </a:p>
          <a:p>
            <a:r>
              <a:rPr lang="en-US" dirty="0"/>
              <a:t>To use the Crop Tool:</a:t>
            </a:r>
          </a:p>
          <a:p>
            <a:pPr lvl="1"/>
            <a:r>
              <a:rPr lang="en-US" dirty="0"/>
              <a:t>Select the Crop Tool in the Tool Box</a:t>
            </a:r>
          </a:p>
          <a:p>
            <a:pPr lvl="1"/>
            <a:r>
              <a:rPr lang="en-US" dirty="0"/>
              <a:t>Select the area of the image with the Crop Tool you’d like to use</a:t>
            </a:r>
          </a:p>
          <a:p>
            <a:pPr lvl="2"/>
            <a:r>
              <a:rPr lang="en-US" dirty="0"/>
              <a:t>Note: When you release the selection – the area that is being cropped to is still colored however everything outside the cropped area is greyed out (darkened)</a:t>
            </a:r>
          </a:p>
          <a:p>
            <a:pPr lvl="1"/>
            <a:r>
              <a:rPr lang="en-US" dirty="0"/>
              <a:t>At this point the cropped area can be moved, rotated and resized before committing the changes</a:t>
            </a:r>
          </a:p>
          <a:p>
            <a:pPr lvl="1"/>
            <a:r>
              <a:rPr lang="en-US" dirty="0"/>
              <a:t>Hit the Check Button on the Property Bar or Enter to commit to the cropped area</a:t>
            </a:r>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r="44233"/>
          <a:stretch/>
        </p:blipFill>
        <p:spPr>
          <a:xfrm>
            <a:off x="3581400" y="533400"/>
            <a:ext cx="949037" cy="838200"/>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82" y="6172200"/>
            <a:ext cx="9021435" cy="323895"/>
          </a:xfrm>
          <a:prstGeom prst="rect">
            <a:avLst/>
          </a:prstGeom>
        </p:spPr>
      </p:pic>
      <p:sp>
        <p:nvSpPr>
          <p:cNvPr id="6" name="Rectangle 5"/>
          <p:cNvSpPr/>
          <p:nvPr/>
        </p:nvSpPr>
        <p:spPr>
          <a:xfrm>
            <a:off x="8610600" y="6172200"/>
            <a:ext cx="381000" cy="323895"/>
          </a:xfrm>
          <a:prstGeom prst="rect">
            <a:avLst/>
          </a:prstGeom>
          <a:solidFill>
            <a:srgbClr val="92D05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070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Resize the canvas using the Crop tool</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From the toolbar, select the Crop Tool . Crop borders display on the edges of the image.</a:t>
            </a:r>
          </a:p>
          <a:p>
            <a:r>
              <a:rPr lang="en-US" dirty="0"/>
              <a:t>Drag the crop handles outwards to enlarge the canvas. Use the Alt/Option modifier key to enlarge from all sides.</a:t>
            </a:r>
          </a:p>
          <a:p>
            <a:r>
              <a:rPr lang="en-US" dirty="0"/>
              <a:t>Press Enter (Windows) or Return (Mac OS) to confirm the action.</a:t>
            </a:r>
          </a:p>
          <a:p>
            <a:endParaRPr lang="en-US" dirty="0"/>
          </a:p>
        </p:txBody>
      </p:sp>
    </p:spTree>
    <p:extLst>
      <p:ext uri="{BB962C8B-B14F-4D97-AF65-F5344CB8AC3E}">
        <p14:creationId xmlns:p14="http://schemas.microsoft.com/office/powerpoint/2010/main" val="43604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85000" lnSpcReduction="10000"/>
          </a:bodyPr>
          <a:lstStyle/>
          <a:p>
            <a:r>
              <a:rPr lang="en-US" dirty="0"/>
              <a:t>Using </a:t>
            </a:r>
            <a:r>
              <a:rPr lang="en-US" dirty="0" err="1"/>
              <a:t>ThreePix.PSD</a:t>
            </a:r>
            <a:r>
              <a:rPr lang="en-US" dirty="0"/>
              <a:t>, crop the wide shot of Stonehenge</a:t>
            </a:r>
          </a:p>
          <a:p>
            <a:r>
              <a:rPr lang="en-US" dirty="0"/>
              <a:t>Choose </a:t>
            </a:r>
            <a:r>
              <a:rPr lang="en-US" i="1" dirty="0"/>
              <a:t>View &gt; Fit on Screen</a:t>
            </a:r>
          </a:p>
          <a:p>
            <a:r>
              <a:rPr lang="en-US" i="1" dirty="0"/>
              <a:t>Draw a rectangle around </a:t>
            </a:r>
            <a:r>
              <a:rPr lang="en-US" dirty="0"/>
              <a:t>the area to crop using the Crop Tool</a:t>
            </a:r>
          </a:p>
          <a:p>
            <a:pPr lvl="1"/>
            <a:r>
              <a:rPr lang="en-US" dirty="0"/>
              <a:t>Select (Crop) just the wide angle Stonehenge picture</a:t>
            </a:r>
          </a:p>
          <a:p>
            <a:pPr lvl="2"/>
            <a:r>
              <a:rPr lang="en-US" dirty="0"/>
              <a:t>Use the resize handles to clean up the selected crop area</a:t>
            </a:r>
          </a:p>
          <a:p>
            <a:pPr lvl="2"/>
            <a:r>
              <a:rPr lang="en-US" dirty="0"/>
              <a:t>Notice the Crop Tool also shows the Rule of Thirds to help with selecting</a:t>
            </a:r>
          </a:p>
          <a:p>
            <a:pPr lvl="1"/>
            <a:r>
              <a:rPr lang="en-US" dirty="0"/>
              <a:t>Use the Enter Key, The Check Mark on the Property Panel, or:</a:t>
            </a:r>
          </a:p>
          <a:p>
            <a:pPr lvl="2"/>
            <a:r>
              <a:rPr lang="en-US" b="1" dirty="0"/>
              <a:t>Image &gt; Crop</a:t>
            </a:r>
            <a:r>
              <a:rPr lang="en-US" dirty="0"/>
              <a:t>, Right Mouse Click &gt; Crop</a:t>
            </a:r>
            <a:endParaRPr lang="en-US" b="1" dirty="0"/>
          </a:p>
        </p:txBody>
      </p:sp>
      <p:sp>
        <p:nvSpPr>
          <p:cNvPr id="2" name="Title 1"/>
          <p:cNvSpPr>
            <a:spLocks noGrp="1"/>
          </p:cNvSpPr>
          <p:nvPr>
            <p:ph type="title"/>
          </p:nvPr>
        </p:nvSpPr>
        <p:spPr/>
        <p:txBody>
          <a:bodyPr/>
          <a:lstStyle/>
          <a:p>
            <a:r>
              <a:rPr lang="en-US" dirty="0"/>
              <a:t>The Crop Tool</a:t>
            </a:r>
          </a:p>
        </p:txBody>
      </p:sp>
      <p:pic>
        <p:nvPicPr>
          <p:cNvPr id="4" name="Picture 3" descr="SNAGHTML1505032f"/>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83080"/>
            <a:ext cx="1665605" cy="1645920"/>
          </a:xfrm>
          <a:prstGeom prst="rect">
            <a:avLst/>
          </a:prstGeom>
          <a:noFill/>
          <a:ln>
            <a:noFill/>
          </a:ln>
        </p:spPr>
      </p:pic>
      <p:pic>
        <p:nvPicPr>
          <p:cNvPr id="5" name="Picture 4" descr="C:\Users\John\AppData\Local\Temp\SNAGHTMLe592d0.PNG"/>
          <p:cNvPicPr/>
          <p:nvPr/>
        </p:nvPicPr>
        <p:blipFill>
          <a:blip r:embed="rId3">
            <a:extLst>
              <a:ext uri="{28A0092B-C50C-407E-A947-70E740481C1C}">
                <a14:useLocalDpi xmlns:a14="http://schemas.microsoft.com/office/drawing/2010/main" val="0"/>
              </a:ext>
            </a:extLst>
          </a:blip>
          <a:srcRect/>
          <a:stretch>
            <a:fillRect/>
          </a:stretch>
        </p:blipFill>
        <p:spPr bwMode="auto">
          <a:xfrm>
            <a:off x="5105399" y="3429000"/>
            <a:ext cx="3411855" cy="2418715"/>
          </a:xfrm>
          <a:prstGeom prst="rect">
            <a:avLst/>
          </a:prstGeom>
          <a:noFill/>
          <a:ln>
            <a:noFill/>
          </a:ln>
        </p:spPr>
      </p:pic>
    </p:spTree>
    <p:extLst>
      <p:ext uri="{BB962C8B-B14F-4D97-AF65-F5344CB8AC3E}">
        <p14:creationId xmlns:p14="http://schemas.microsoft.com/office/powerpoint/2010/main" val="353144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Clone Stamp Tool Definition</a:t>
            </a:r>
          </a:p>
        </p:txBody>
      </p:sp>
      <p:sp>
        <p:nvSpPr>
          <p:cNvPr id="3" name="Content Placeholder 2"/>
          <p:cNvSpPr>
            <a:spLocks noGrp="1"/>
          </p:cNvSpPr>
          <p:nvPr>
            <p:ph sz="quarter" idx="13"/>
          </p:nvPr>
        </p:nvSpPr>
        <p:spPr/>
        <p:txBody>
          <a:bodyPr>
            <a:normAutofit/>
          </a:bodyPr>
          <a:lstStyle/>
          <a:p>
            <a:r>
              <a:rPr lang="en-US" dirty="0"/>
              <a:t>The Clone Stamp tool  paints one part of an image over another part of the same image or over another part of any open document that has the same color mode. You can also paint part of one layer over another layer. The Clone Stamp tool is useful for duplicating objects or removing a defect in an image.</a:t>
            </a:r>
          </a:p>
          <a:p>
            <a:r>
              <a:rPr lang="en-US" dirty="0"/>
              <a:t>To use the Clone Stamp tool, you set a sampling point at  the area you want to copy (clone) the pixels from,  and paint over another area. </a:t>
            </a:r>
          </a:p>
          <a:p>
            <a:r>
              <a:rPr lang="en-US" dirty="0"/>
              <a:t>To paint with the most current sampling point whenever you stop and resume painting, select the Aligned option. Deselect the Aligned option to paint starting from the initial sampling point no matter how many times you stop and resume painting.</a:t>
            </a:r>
          </a:p>
          <a:p>
            <a:r>
              <a:rPr lang="en-US" dirty="0"/>
              <a:t>Here, in the middle image, I’ve taken a sample to the right of the white blemish (circle). Then, in right image, I’m “painting” over the blemish with the sampled texture.</a:t>
            </a:r>
          </a:p>
        </p:txBody>
      </p:sp>
      <p:pic>
        <p:nvPicPr>
          <p:cNvPr id="5" name="Picture 4"/>
          <p:cNvPicPr>
            <a:picLocks noChangeAspect="1"/>
          </p:cNvPicPr>
          <p:nvPr/>
        </p:nvPicPr>
        <p:blipFill>
          <a:blip r:embed="rId2"/>
          <a:stretch>
            <a:fillRect/>
          </a:stretch>
        </p:blipFill>
        <p:spPr>
          <a:xfrm>
            <a:off x="1752600" y="5161425"/>
            <a:ext cx="1219200" cy="914400"/>
          </a:xfrm>
          <a:prstGeom prst="rect">
            <a:avLst/>
          </a:prstGeom>
        </p:spPr>
      </p:pic>
      <p:pic>
        <p:nvPicPr>
          <p:cNvPr id="6" name="Picture 5"/>
          <p:cNvPicPr>
            <a:picLocks noChangeAspect="1"/>
          </p:cNvPicPr>
          <p:nvPr/>
        </p:nvPicPr>
        <p:blipFill>
          <a:blip r:embed="rId3"/>
          <a:stretch>
            <a:fillRect/>
          </a:stretch>
        </p:blipFill>
        <p:spPr>
          <a:xfrm>
            <a:off x="3581400" y="5009025"/>
            <a:ext cx="1881019" cy="1163175"/>
          </a:xfrm>
          <a:prstGeom prst="rect">
            <a:avLst/>
          </a:prstGeom>
        </p:spPr>
      </p:pic>
      <p:pic>
        <p:nvPicPr>
          <p:cNvPr id="7" name="Picture 6"/>
          <p:cNvPicPr>
            <a:picLocks noChangeAspect="1"/>
          </p:cNvPicPr>
          <p:nvPr/>
        </p:nvPicPr>
        <p:blipFill>
          <a:blip r:embed="rId4"/>
          <a:stretch>
            <a:fillRect/>
          </a:stretch>
        </p:blipFill>
        <p:spPr>
          <a:xfrm>
            <a:off x="5908183" y="5145980"/>
            <a:ext cx="929845" cy="929845"/>
          </a:xfrm>
          <a:prstGeom prst="rect">
            <a:avLst/>
          </a:prstGeom>
        </p:spPr>
      </p:pic>
    </p:spTree>
    <p:extLst>
      <p:ext uri="{BB962C8B-B14F-4D97-AF65-F5344CB8AC3E}">
        <p14:creationId xmlns:p14="http://schemas.microsoft.com/office/powerpoint/2010/main" val="356269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Clone Stamp Tool Summary</a:t>
            </a:r>
          </a:p>
        </p:txBody>
      </p:sp>
      <p:pic>
        <p:nvPicPr>
          <p:cNvPr id="8" name="Content Placeholder 7" descr="Screen Clipping"/>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t="13642" r="50000" b="11045"/>
          <a:stretch/>
        </p:blipFill>
        <p:spPr>
          <a:xfrm>
            <a:off x="6400800" y="655206"/>
            <a:ext cx="776332" cy="733043"/>
          </a:xfrm>
        </p:spPr>
      </p:pic>
      <p:sp>
        <p:nvSpPr>
          <p:cNvPr id="9" name="TextBox 8"/>
          <p:cNvSpPr txBox="1"/>
          <p:nvPr/>
        </p:nvSpPr>
        <p:spPr>
          <a:xfrm>
            <a:off x="685800" y="1600200"/>
            <a:ext cx="76962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Copies pixels from one location and pastes them in another</a:t>
            </a:r>
          </a:p>
          <a:p>
            <a:pPr marL="742950" lvl="1" indent="-285750">
              <a:buFont typeface="Arial" panose="020B0604020202020204" pitchFamily="34" charset="0"/>
              <a:buChar char="•"/>
            </a:pPr>
            <a:r>
              <a:rPr lang="en-US" dirty="0"/>
              <a:t>Aka ‘Rubber Stamp’</a:t>
            </a:r>
          </a:p>
          <a:p>
            <a:pPr marL="285750" indent="-285750">
              <a:buFont typeface="Arial" panose="020B0604020202020204" pitchFamily="34" charset="0"/>
              <a:buChar char="•"/>
            </a:pPr>
            <a:r>
              <a:rPr lang="en-US" dirty="0"/>
              <a:t>This tool tells Photoshop two things:</a:t>
            </a:r>
          </a:p>
          <a:p>
            <a:pPr marL="742950" lvl="1" indent="-285750">
              <a:buFont typeface="Arial" panose="020B0604020202020204" pitchFamily="34" charset="0"/>
              <a:buChar char="•"/>
            </a:pPr>
            <a:r>
              <a:rPr lang="en-US" dirty="0"/>
              <a:t>Source of the pixels (what pixels to pick up)</a:t>
            </a:r>
          </a:p>
          <a:p>
            <a:pPr marL="742950" lvl="1" indent="-285750">
              <a:buFont typeface="Arial" panose="020B0604020202020204" pitchFamily="34" charset="0"/>
              <a:buChar char="•"/>
            </a:pPr>
            <a:r>
              <a:rPr lang="en-US" dirty="0"/>
              <a:t>Destination (where to drop the pixels)</a:t>
            </a:r>
          </a:p>
        </p:txBody>
      </p:sp>
      <p:pic>
        <p:nvPicPr>
          <p:cNvPr id="10" name="Picture 9"/>
          <p:cNvPicPr/>
          <p:nvPr/>
        </p:nvPicPr>
        <p:blipFill>
          <a:blip r:embed="rId3">
            <a:extLst>
              <a:ext uri="{28A0092B-C50C-407E-A947-70E740481C1C}">
                <a14:useLocalDpi xmlns:a14="http://schemas.microsoft.com/office/drawing/2010/main" val="0"/>
              </a:ext>
            </a:extLst>
          </a:blip>
          <a:srcRect/>
          <a:stretch>
            <a:fillRect/>
          </a:stretch>
        </p:blipFill>
        <p:spPr bwMode="auto">
          <a:xfrm>
            <a:off x="838200" y="3276600"/>
            <a:ext cx="2592705" cy="1906905"/>
          </a:xfrm>
          <a:prstGeom prst="rect">
            <a:avLst/>
          </a:prstGeom>
          <a:noFill/>
          <a:ln>
            <a:noFill/>
          </a:ln>
        </p:spPr>
      </p:pic>
      <p:sp>
        <p:nvSpPr>
          <p:cNvPr id="11" name="TextBox 10"/>
          <p:cNvSpPr txBox="1"/>
          <p:nvPr/>
        </p:nvSpPr>
        <p:spPr>
          <a:xfrm>
            <a:off x="3505200" y="3906886"/>
            <a:ext cx="4953000" cy="646331"/>
          </a:xfrm>
          <a:prstGeom prst="rect">
            <a:avLst/>
          </a:prstGeom>
          <a:noFill/>
        </p:spPr>
        <p:txBody>
          <a:bodyPr wrap="square" rtlCol="0">
            <a:spAutoFit/>
          </a:bodyPr>
          <a:lstStyle/>
          <a:p>
            <a:r>
              <a:rPr lang="en-US" dirty="0"/>
              <a:t>Using the Clone Stamp Tool on the </a:t>
            </a:r>
            <a:r>
              <a:rPr lang="en-US" dirty="0" err="1"/>
              <a:t>ThreePix.psd</a:t>
            </a:r>
            <a:r>
              <a:rPr lang="en-US" dirty="0"/>
              <a:t> document, add another rock to the Stonehenge picture.</a:t>
            </a:r>
          </a:p>
        </p:txBody>
      </p:sp>
    </p:spTree>
    <p:extLst>
      <p:ext uri="{BB962C8B-B14F-4D97-AF65-F5344CB8AC3E}">
        <p14:creationId xmlns:p14="http://schemas.microsoft.com/office/powerpoint/2010/main" val="2627487127"/>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Horizon</Template>
  <TotalTime>1450</TotalTime>
  <Words>1354</Words>
  <Application>Microsoft Office PowerPoint</Application>
  <PresentationFormat>On-screen Show (4:3)</PresentationFormat>
  <Paragraphs>107</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Arial Narrow</vt:lpstr>
      <vt:lpstr>Calibri</vt:lpstr>
      <vt:lpstr>Horizon</vt:lpstr>
      <vt:lpstr>Photoshop &amp; Photos (Cont.)</vt:lpstr>
      <vt:lpstr>Overview</vt:lpstr>
      <vt:lpstr>The Move Tool</vt:lpstr>
      <vt:lpstr>The Move Tool</vt:lpstr>
      <vt:lpstr>The Crop Tool</vt:lpstr>
      <vt:lpstr>Resize the canvas using the Crop tool </vt:lpstr>
      <vt:lpstr>The Crop Tool</vt:lpstr>
      <vt:lpstr>Clone Stamp Tool Definition</vt:lpstr>
      <vt:lpstr>Clone Stamp Tool Summary</vt:lpstr>
      <vt:lpstr>Using Clone Stamp Tool</vt:lpstr>
      <vt:lpstr>Using Clone Stamp Tool 2</vt:lpstr>
      <vt:lpstr>Healing Brush Tool</vt:lpstr>
      <vt:lpstr>SPOT Healing Brush Tool</vt:lpstr>
      <vt:lpstr>Patch tool</vt:lpstr>
      <vt:lpstr>Content-Aware tool</vt:lpstr>
      <vt:lpstr>DO these tutorials to practice</vt:lpstr>
      <vt:lpstr>Image Resizing &amp; Prepping for Use</vt:lpstr>
      <vt:lpstr>Image Resizing &amp; Prepping for use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Photoshop &amp; Photos (Cont.)</dc:title>
  <dc:creator>Rebecca Elinich</dc:creator>
  <cp:lastModifiedBy>Dr. John Shepherd</cp:lastModifiedBy>
  <cp:revision>22</cp:revision>
  <dcterms:created xsi:type="dcterms:W3CDTF">2015-12-16T15:37:59Z</dcterms:created>
  <dcterms:modified xsi:type="dcterms:W3CDTF">2016-10-10T21:53:24Z</dcterms:modified>
</cp:coreProperties>
</file>